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0" r:id="rId2"/>
  </p:sldMasterIdLst>
  <p:notesMasterIdLst>
    <p:notesMasterId r:id="rId13"/>
  </p:notesMasterIdLst>
  <p:handoutMasterIdLst>
    <p:handoutMasterId r:id="rId14"/>
  </p:handoutMasterIdLst>
  <p:sldIdLst>
    <p:sldId id="294" r:id="rId3"/>
    <p:sldId id="330" r:id="rId4"/>
    <p:sldId id="327" r:id="rId5"/>
    <p:sldId id="331" r:id="rId6"/>
    <p:sldId id="332" r:id="rId7"/>
    <p:sldId id="333" r:id="rId8"/>
    <p:sldId id="334" r:id="rId9"/>
    <p:sldId id="335" r:id="rId10"/>
    <p:sldId id="336" r:id="rId11"/>
    <p:sldId id="25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D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0664" autoAdjust="0"/>
  </p:normalViewPr>
  <p:slideViewPr>
    <p:cSldViewPr snapToGrid="0">
      <p:cViewPr varScale="1">
        <p:scale>
          <a:sx n="56" d="100"/>
          <a:sy n="56"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D7CCA0-73C3-4EDA-A15D-B7ECA9A6C76F}" type="datetimeFigureOut">
              <a:rPr lang="en-US" smtClean="0"/>
              <a:t>7/14/2017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241CFB-AECC-4001-9F05-928A1857C2BD}" type="slidenum">
              <a:rPr lang="en-US" smtClean="0"/>
              <a:t>‹#›</a:t>
            </a:fld>
            <a:endParaRPr lang="en-US"/>
          </a:p>
        </p:txBody>
      </p:sp>
    </p:spTree>
    <p:extLst>
      <p:ext uri="{BB962C8B-B14F-4D97-AF65-F5344CB8AC3E}">
        <p14:creationId xmlns:p14="http://schemas.microsoft.com/office/powerpoint/2010/main" val="2398882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39586F9-3505-4A78-B503-5C8D60DDF1A2}"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4B6610B-D517-4E83-A741-B1BB78449842}" type="slidenum">
              <a:rPr lang="en-US" smtClean="0"/>
              <a:t>‹#›</a:t>
            </a:fld>
            <a:endParaRPr lang="en-US"/>
          </a:p>
        </p:txBody>
      </p:sp>
    </p:spTree>
    <p:extLst>
      <p:ext uri="{BB962C8B-B14F-4D97-AF65-F5344CB8AC3E}">
        <p14:creationId xmlns:p14="http://schemas.microsoft.com/office/powerpoint/2010/main" val="391837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C7020-AA2B-4F36-834E-2C5B09DB5321}" type="datetimeFigureOut">
              <a:rPr lang="en-US" smtClean="0">
                <a:solidFill>
                  <a:prstClr val="black">
                    <a:tint val="75000"/>
                  </a:prstClr>
                </a:solidFill>
              </a:rPr>
              <a:pPr/>
              <a:t>7/14/2017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5DD292-0173-4D35-81E7-40AE7482DD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C7020-AA2B-4F36-834E-2C5B09DB532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5DD292-0173-4D35-81E7-40AE7482DD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C7020-AA2B-4F36-834E-2C5B09DB532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5DD292-0173-4D35-81E7-40AE7482DD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072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C7020-AA2B-4F36-834E-2C5B09DB532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DD292-0173-4D35-81E7-40AE7482DD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986080"/>
      </p:ext>
    </p:extLst>
  </p:cSld>
  <p:clrMap bg1="lt1" tx1="dk1" bg2="lt2" tx2="dk2" accent1="accent1" accent2="accent2" accent3="accent3" accent4="accent4" accent5="accent5" accent6="accent6" hlink="hlink" folHlink="folHlink"/>
  <p:sldLayoutIdLst>
    <p:sldLayoutId id="2147483665" r:id="rId1"/>
    <p:sldLayoutId id="21474836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C7020-AA2B-4F36-834E-2C5B09DB532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DD292-0173-4D35-81E7-40AE7482DD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72057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448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86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54" t="-234" r="5801" b="1"/>
          <a:stretch/>
        </p:blipFill>
        <p:spPr>
          <a:xfrm>
            <a:off x="0" y="0"/>
            <a:ext cx="12192000" cy="6858000"/>
          </a:xfrm>
          <a:prstGeom prst="rect">
            <a:avLst/>
          </a:prstGeom>
        </p:spPr>
      </p:pic>
      <p:sp>
        <p:nvSpPr>
          <p:cNvPr id="2" name="Flowchart: Document 1"/>
          <p:cNvSpPr/>
          <p:nvPr/>
        </p:nvSpPr>
        <p:spPr>
          <a:xfrm>
            <a:off x="263235" y="267286"/>
            <a:ext cx="11651673" cy="6344529"/>
          </a:xfrm>
          <a:prstGeom prst="flowChartDocument">
            <a:avLst/>
          </a:prstGeom>
          <a:no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Tree>
    <p:extLst>
      <p:ext uri="{BB962C8B-B14F-4D97-AF65-F5344CB8AC3E}">
        <p14:creationId xmlns:p14="http://schemas.microsoft.com/office/powerpoint/2010/main" val="230424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Genesis </a:t>
            </a:r>
            <a:r>
              <a:rPr lang="en-US" sz="3600" dirty="0" smtClean="0">
                <a:solidFill>
                  <a:prstClr val="black"/>
                </a:solidFill>
                <a:latin typeface="Times New Roman" panose="02020603050405020304" pitchFamily="18" charset="0"/>
                <a:cs typeface="Times New Roman" panose="02020603050405020304" pitchFamily="18" charset="0"/>
              </a:rPr>
              <a:t>4:2-5</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7" name="TextBox 6"/>
          <p:cNvSpPr txBox="1"/>
          <p:nvPr/>
        </p:nvSpPr>
        <p:spPr>
          <a:xfrm>
            <a:off x="419046" y="964880"/>
            <a:ext cx="11495861" cy="2677656"/>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Then  Now Abel became a shepherd of flocks, but Cain worked the </a:t>
            </a:r>
            <a:r>
              <a:rPr lang="en-US" sz="2800" dirty="0" smtClean="0">
                <a:solidFill>
                  <a:prstClr val="black"/>
                </a:solidFill>
                <a:latin typeface="Times New Roman" panose="02020603050405020304" pitchFamily="18" charset="0"/>
                <a:cs typeface="Times New Roman" panose="02020603050405020304" pitchFamily="18" charset="0"/>
              </a:rPr>
              <a:t>ground. </a:t>
            </a:r>
            <a:r>
              <a:rPr lang="en-US" sz="2800" b="1" baseline="30000" dirty="0" smtClean="0">
                <a:solidFill>
                  <a:prstClr val="black"/>
                </a:solidFill>
                <a:latin typeface="Times New Roman" panose="02020603050405020304" pitchFamily="18" charset="0"/>
                <a:cs typeface="Times New Roman" panose="02020603050405020304" pitchFamily="18" charset="0"/>
              </a:rPr>
              <a:t>3</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In the course of time Cain presented </a:t>
            </a:r>
            <a:r>
              <a:rPr lang="en-US" sz="2800" u="sng" dirty="0">
                <a:solidFill>
                  <a:prstClr val="black"/>
                </a:solidFill>
                <a:latin typeface="Times New Roman" panose="02020603050405020304" pitchFamily="18" charset="0"/>
                <a:cs typeface="Times New Roman" panose="02020603050405020304" pitchFamily="18" charset="0"/>
              </a:rPr>
              <a:t>some of the land’s produce</a:t>
            </a:r>
            <a:r>
              <a:rPr lang="en-US" sz="2800" dirty="0">
                <a:solidFill>
                  <a:prstClr val="black"/>
                </a:solidFill>
                <a:latin typeface="Times New Roman" panose="02020603050405020304" pitchFamily="18" charset="0"/>
                <a:cs typeface="Times New Roman" panose="02020603050405020304" pitchFamily="18" charset="0"/>
              </a:rPr>
              <a:t> as an offering to the </a:t>
            </a:r>
            <a:r>
              <a:rPr lang="en-US" sz="2800" dirty="0" smtClean="0">
                <a:solidFill>
                  <a:prstClr val="black"/>
                </a:solidFill>
                <a:latin typeface="Times New Roman" panose="02020603050405020304" pitchFamily="18" charset="0"/>
                <a:cs typeface="Times New Roman" panose="02020603050405020304" pitchFamily="18" charset="0"/>
              </a:rPr>
              <a:t>Lord. </a:t>
            </a:r>
            <a:r>
              <a:rPr lang="en-US" sz="2800" b="1" baseline="30000" dirty="0" smtClean="0">
                <a:solidFill>
                  <a:prstClr val="black"/>
                </a:solidFill>
                <a:latin typeface="Times New Roman" panose="02020603050405020304" pitchFamily="18" charset="0"/>
                <a:cs typeface="Times New Roman" panose="02020603050405020304" pitchFamily="18" charset="0"/>
              </a:rPr>
              <a:t>4</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And Abel also presented an offering—</a:t>
            </a:r>
            <a:r>
              <a:rPr lang="en-US" sz="2800" u="sng" dirty="0">
                <a:solidFill>
                  <a:prstClr val="black"/>
                </a:solidFill>
                <a:latin typeface="Times New Roman" panose="02020603050405020304" pitchFamily="18" charset="0"/>
                <a:cs typeface="Times New Roman" panose="02020603050405020304" pitchFamily="18" charset="0"/>
              </a:rPr>
              <a:t>some of the firstborn</a:t>
            </a:r>
            <a:r>
              <a:rPr lang="en-US" sz="2800" dirty="0">
                <a:solidFill>
                  <a:prstClr val="black"/>
                </a:solidFill>
                <a:latin typeface="Times New Roman" panose="02020603050405020304" pitchFamily="18" charset="0"/>
                <a:cs typeface="Times New Roman" panose="02020603050405020304" pitchFamily="18" charset="0"/>
              </a:rPr>
              <a:t> of his flock and their fat portions. The Lord had </a:t>
            </a:r>
            <a:r>
              <a:rPr lang="en-US" sz="2800" dirty="0" smtClean="0">
                <a:solidFill>
                  <a:prstClr val="black"/>
                </a:solidFill>
                <a:latin typeface="Times New Roman" panose="02020603050405020304" pitchFamily="18" charset="0"/>
                <a:cs typeface="Times New Roman" panose="02020603050405020304" pitchFamily="18" charset="0"/>
              </a:rPr>
              <a:t>regard </a:t>
            </a:r>
            <a:r>
              <a:rPr lang="en-US" sz="2800" dirty="0" smtClean="0">
                <a:solidFill>
                  <a:srgbClr val="FE00DA"/>
                </a:solidFill>
                <a:latin typeface="Times New Roman" panose="02020603050405020304" pitchFamily="18" charset="0"/>
                <a:cs typeface="Times New Roman" panose="02020603050405020304" pitchFamily="18" charset="0"/>
              </a:rPr>
              <a:t>(look at, gaze at) </a:t>
            </a:r>
            <a:r>
              <a:rPr lang="en-US" sz="2800" dirty="0">
                <a:solidFill>
                  <a:prstClr val="black"/>
                </a:solidFill>
                <a:latin typeface="Times New Roman" panose="02020603050405020304" pitchFamily="18" charset="0"/>
                <a:cs typeface="Times New Roman" panose="02020603050405020304" pitchFamily="18" charset="0"/>
              </a:rPr>
              <a:t>for Abel and his </a:t>
            </a:r>
            <a:r>
              <a:rPr lang="en-US" sz="2800" dirty="0" smtClean="0">
                <a:solidFill>
                  <a:prstClr val="black"/>
                </a:solidFill>
                <a:latin typeface="Times New Roman" panose="02020603050405020304" pitchFamily="18" charset="0"/>
                <a:cs typeface="Times New Roman" panose="02020603050405020304" pitchFamily="18" charset="0"/>
              </a:rPr>
              <a:t>offering, </a:t>
            </a:r>
            <a:r>
              <a:rPr lang="en-US" sz="2800" b="1" baseline="30000" dirty="0" smtClean="0">
                <a:solidFill>
                  <a:prstClr val="black"/>
                </a:solidFill>
                <a:latin typeface="Times New Roman" panose="02020603050405020304" pitchFamily="18" charset="0"/>
                <a:cs typeface="Times New Roman" panose="02020603050405020304" pitchFamily="18" charset="0"/>
              </a:rPr>
              <a:t>5</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but He did not have regard for Cain and his offering. Cain was furious </a:t>
            </a:r>
            <a:r>
              <a:rPr lang="en-US" sz="2800" dirty="0">
                <a:solidFill>
                  <a:srgbClr val="FE00DA"/>
                </a:solidFill>
                <a:latin typeface="Times New Roman" panose="02020603050405020304" pitchFamily="18" charset="0"/>
                <a:cs typeface="Times New Roman" panose="02020603050405020304" pitchFamily="18" charset="0"/>
              </a:rPr>
              <a:t>(to be hot, </a:t>
            </a:r>
            <a:r>
              <a:rPr lang="en-US" sz="2800" dirty="0" smtClean="0">
                <a:solidFill>
                  <a:srgbClr val="FE00DA"/>
                </a:solidFill>
                <a:latin typeface="Times New Roman" panose="02020603050405020304" pitchFamily="18" charset="0"/>
                <a:cs typeface="Times New Roman" panose="02020603050405020304" pitchFamily="18" charset="0"/>
              </a:rPr>
              <a:t>burn</a:t>
            </a:r>
            <a:r>
              <a:rPr lang="en-US" sz="2800" dirty="0">
                <a:solidFill>
                  <a:srgbClr val="FE00DA"/>
                </a:solidFill>
                <a:latin typeface="Times New Roman" panose="02020603050405020304" pitchFamily="18" charset="0"/>
                <a:cs typeface="Times New Roman" panose="02020603050405020304" pitchFamily="18" charset="0"/>
              </a:rPr>
              <a:t>, </a:t>
            </a:r>
            <a:r>
              <a:rPr lang="en-US" sz="2800" dirty="0" smtClean="0">
                <a:solidFill>
                  <a:srgbClr val="FE00DA"/>
                </a:solidFill>
                <a:latin typeface="Times New Roman" panose="02020603050405020304" pitchFamily="18" charset="0"/>
                <a:cs typeface="Times New Roman" panose="02020603050405020304" pitchFamily="18" charset="0"/>
              </a:rPr>
              <a:t>become angry)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and he looked </a:t>
            </a:r>
            <a:r>
              <a:rPr lang="en-US" sz="2800" dirty="0" smtClean="0">
                <a:solidFill>
                  <a:prstClr val="black"/>
                </a:solidFill>
                <a:latin typeface="Times New Roman" panose="02020603050405020304" pitchFamily="18" charset="0"/>
                <a:cs typeface="Times New Roman" panose="02020603050405020304" pitchFamily="18" charset="0"/>
              </a:rPr>
              <a:t>despondent </a:t>
            </a:r>
            <a:r>
              <a:rPr lang="en-US" sz="2800" dirty="0" smtClean="0">
                <a:solidFill>
                  <a:srgbClr val="FE00DA"/>
                </a:solidFill>
                <a:latin typeface="Times New Roman" panose="02020603050405020304" pitchFamily="18" charset="0"/>
                <a:cs typeface="Times New Roman" panose="02020603050405020304" pitchFamily="18" charset="0"/>
              </a:rPr>
              <a:t>(face fell)</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Tree>
    <p:extLst>
      <p:ext uri="{BB962C8B-B14F-4D97-AF65-F5344CB8AC3E}">
        <p14:creationId xmlns:p14="http://schemas.microsoft.com/office/powerpoint/2010/main" val="80943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Matthew 23:35</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7" name="TextBox 6"/>
          <p:cNvSpPr txBox="1"/>
          <p:nvPr/>
        </p:nvSpPr>
        <p:spPr>
          <a:xfrm>
            <a:off x="419046" y="964880"/>
            <a:ext cx="11495861" cy="954107"/>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35</a:t>
            </a:r>
            <a:r>
              <a:rPr lang="en-US" sz="2800" dirty="0" smtClean="0">
                <a:solidFill>
                  <a:prstClr val="black"/>
                </a:solidFill>
                <a:latin typeface="Times New Roman" panose="02020603050405020304" pitchFamily="18" charset="0"/>
                <a:cs typeface="Times New Roman" panose="02020603050405020304" pitchFamily="18" charset="0"/>
              </a:rPr>
              <a:t> so </a:t>
            </a:r>
            <a:r>
              <a:rPr lang="en-US" sz="2800" dirty="0">
                <a:solidFill>
                  <a:prstClr val="black"/>
                </a:solidFill>
                <a:latin typeface="Times New Roman" panose="02020603050405020304" pitchFamily="18" charset="0"/>
                <a:cs typeface="Times New Roman" panose="02020603050405020304" pitchFamily="18" charset="0"/>
              </a:rPr>
              <a:t>that upon you may come all the righteous blood shed on earth, from the blood of righteous </a:t>
            </a:r>
            <a:r>
              <a:rPr lang="en-US" sz="2800" dirty="0" smtClean="0">
                <a:solidFill>
                  <a:prstClr val="black"/>
                </a:solidFill>
                <a:latin typeface="Times New Roman" panose="02020603050405020304" pitchFamily="18" charset="0"/>
                <a:cs typeface="Times New Roman" panose="02020603050405020304" pitchFamily="18" charset="0"/>
              </a:rPr>
              <a:t>Abel…</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
        <p:nvSpPr>
          <p:cNvPr id="9" name="TextBox 8"/>
          <p:cNvSpPr txBox="1"/>
          <p:nvPr/>
        </p:nvSpPr>
        <p:spPr>
          <a:xfrm>
            <a:off x="427069" y="2890428"/>
            <a:ext cx="7439078" cy="646331"/>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Hebrews 11:4</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10" name="TextBox 9"/>
          <p:cNvSpPr txBox="1"/>
          <p:nvPr/>
        </p:nvSpPr>
        <p:spPr>
          <a:xfrm>
            <a:off x="427068" y="3507553"/>
            <a:ext cx="11495861" cy="1384995"/>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4</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By faith </a:t>
            </a:r>
            <a:r>
              <a:rPr lang="en-US" sz="2800" dirty="0" smtClean="0">
                <a:solidFill>
                  <a:srgbClr val="FE00DA"/>
                </a:solidFill>
                <a:latin typeface="Times New Roman" panose="02020603050405020304" pitchFamily="18" charset="0"/>
                <a:cs typeface="Times New Roman" panose="02020603050405020304" pitchFamily="18" charset="0"/>
              </a:rPr>
              <a:t>(Trust) </a:t>
            </a:r>
            <a:r>
              <a:rPr lang="en-US" sz="2800" dirty="0">
                <a:solidFill>
                  <a:prstClr val="black"/>
                </a:solidFill>
                <a:latin typeface="Times New Roman" panose="02020603050405020304" pitchFamily="18" charset="0"/>
                <a:cs typeface="Times New Roman" panose="02020603050405020304" pitchFamily="18" charset="0"/>
              </a:rPr>
              <a:t>Abel offered to God a more </a:t>
            </a:r>
            <a:r>
              <a:rPr lang="en-US" sz="2800" dirty="0" smtClean="0">
                <a:solidFill>
                  <a:prstClr val="black"/>
                </a:solidFill>
                <a:latin typeface="Times New Roman" panose="02020603050405020304" pitchFamily="18" charset="0"/>
                <a:cs typeface="Times New Roman" panose="02020603050405020304" pitchFamily="18" charset="0"/>
              </a:rPr>
              <a:t>acceptable </a:t>
            </a:r>
            <a:r>
              <a:rPr lang="en-US" sz="2800" dirty="0">
                <a:solidFill>
                  <a:prstClr val="black"/>
                </a:solidFill>
                <a:latin typeface="Times New Roman" panose="02020603050405020304" pitchFamily="18" charset="0"/>
                <a:cs typeface="Times New Roman" panose="02020603050405020304" pitchFamily="18" charset="0"/>
              </a:rPr>
              <a:t>sacrifice than Cain’s. </a:t>
            </a:r>
            <a:r>
              <a:rPr lang="en-US" sz="2800" u="sng" dirty="0">
                <a:solidFill>
                  <a:prstClr val="black"/>
                </a:solidFill>
                <a:latin typeface="Times New Roman" panose="02020603050405020304" pitchFamily="18" charset="0"/>
                <a:cs typeface="Times New Roman" panose="02020603050405020304" pitchFamily="18" charset="0"/>
              </a:rPr>
              <a:t>Through this</a:t>
            </a:r>
            <a:r>
              <a:rPr lang="en-US" sz="2800" dirty="0">
                <a:solidFill>
                  <a:prstClr val="black"/>
                </a:solidFill>
                <a:latin typeface="Times New Roman" panose="02020603050405020304" pitchFamily="18" charset="0"/>
                <a:cs typeface="Times New Roman" panose="02020603050405020304" pitchFamily="18" charset="0"/>
              </a:rPr>
              <a:t> he received approval as righteous, God himself giving approval to his gifts; he died, but through his </a:t>
            </a:r>
            <a:r>
              <a:rPr lang="en-US" sz="2800" dirty="0" smtClean="0">
                <a:solidFill>
                  <a:prstClr val="black"/>
                </a:solidFill>
                <a:latin typeface="Times New Roman" panose="02020603050405020304" pitchFamily="18" charset="0"/>
                <a:cs typeface="Times New Roman" panose="02020603050405020304" pitchFamily="18" charset="0"/>
              </a:rPr>
              <a:t>faith </a:t>
            </a:r>
            <a:r>
              <a:rPr lang="en-US" sz="2800" dirty="0" smtClean="0">
                <a:solidFill>
                  <a:srgbClr val="FE00DA"/>
                </a:solidFill>
                <a:latin typeface="Times New Roman" panose="02020603050405020304" pitchFamily="18" charset="0"/>
                <a:cs typeface="Times New Roman" panose="02020603050405020304" pitchFamily="18" charset="0"/>
              </a:rPr>
              <a:t>(Trust) </a:t>
            </a:r>
            <a:r>
              <a:rPr lang="en-US" sz="2800" dirty="0">
                <a:solidFill>
                  <a:prstClr val="black"/>
                </a:solidFill>
                <a:latin typeface="Times New Roman" panose="02020603050405020304" pitchFamily="18" charset="0"/>
                <a:cs typeface="Times New Roman" panose="02020603050405020304" pitchFamily="18" charset="0"/>
              </a:rPr>
              <a:t>he still speaks. </a:t>
            </a:r>
            <a:endParaRPr lang="en-US" sz="2800" i="1" dirty="0">
              <a:solidFill>
                <a:srgbClr val="FE00D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949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1 John 3:11-12</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7" name="TextBox 6"/>
          <p:cNvSpPr txBox="1"/>
          <p:nvPr/>
        </p:nvSpPr>
        <p:spPr>
          <a:xfrm>
            <a:off x="419046" y="964880"/>
            <a:ext cx="11495861" cy="1815882"/>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11</a:t>
            </a:r>
            <a:r>
              <a:rPr lang="en-US" sz="2800" dirty="0" smtClean="0">
                <a:solidFill>
                  <a:prstClr val="black"/>
                </a:solidFill>
                <a:latin typeface="Times New Roman" panose="02020603050405020304" pitchFamily="18" charset="0"/>
                <a:cs typeface="Times New Roman" panose="02020603050405020304" pitchFamily="18" charset="0"/>
              </a:rPr>
              <a:t> For </a:t>
            </a:r>
            <a:r>
              <a:rPr lang="en-US" sz="2800" dirty="0">
                <a:solidFill>
                  <a:prstClr val="black"/>
                </a:solidFill>
                <a:latin typeface="Times New Roman" panose="02020603050405020304" pitchFamily="18" charset="0"/>
                <a:cs typeface="Times New Roman" panose="02020603050405020304" pitchFamily="18" charset="0"/>
              </a:rPr>
              <a:t>this is the message you have heard from the beginning, that we should love one </a:t>
            </a:r>
            <a:r>
              <a:rPr lang="en-US" sz="2800" dirty="0" smtClean="0">
                <a:solidFill>
                  <a:prstClr val="black"/>
                </a:solidFill>
                <a:latin typeface="Times New Roman" panose="02020603050405020304" pitchFamily="18" charset="0"/>
                <a:cs typeface="Times New Roman" panose="02020603050405020304" pitchFamily="18" charset="0"/>
              </a:rPr>
              <a:t>another. </a:t>
            </a:r>
            <a:r>
              <a:rPr lang="en-US" sz="2800" b="1" baseline="30000" dirty="0" smtClean="0">
                <a:solidFill>
                  <a:prstClr val="black"/>
                </a:solidFill>
                <a:latin typeface="Times New Roman" panose="02020603050405020304" pitchFamily="18" charset="0"/>
                <a:cs typeface="Times New Roman" panose="02020603050405020304" pitchFamily="18" charset="0"/>
              </a:rPr>
              <a:t>12</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We must not be like Cain who was from the evil one and murdered his brother. And why did he murder him? </a:t>
            </a:r>
            <a:r>
              <a:rPr lang="en-US" sz="2800" b="1" dirty="0">
                <a:solidFill>
                  <a:prstClr val="black"/>
                </a:solidFill>
                <a:latin typeface="Times New Roman" panose="02020603050405020304" pitchFamily="18" charset="0"/>
                <a:cs typeface="Times New Roman" panose="02020603050405020304" pitchFamily="18" charset="0"/>
              </a:rPr>
              <a:t>Because his own deeds were evil and his brother’s righteous</a:t>
            </a:r>
            <a:r>
              <a:rPr lang="en-US" sz="2800" dirty="0">
                <a:solidFill>
                  <a:prstClr val="black"/>
                </a:solidFill>
                <a:latin typeface="Times New Roman" panose="02020603050405020304" pitchFamily="18" charset="0"/>
                <a:cs typeface="Times New Roman" panose="02020603050405020304" pitchFamily="18" charset="0"/>
              </a:rPr>
              <a:t>.</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
        <p:nvSpPr>
          <p:cNvPr id="9" name="TextBox 8"/>
          <p:cNvSpPr txBox="1"/>
          <p:nvPr/>
        </p:nvSpPr>
        <p:spPr>
          <a:xfrm>
            <a:off x="427069" y="2665837"/>
            <a:ext cx="7439078" cy="646331"/>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Jude 1:8-10</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10" name="TextBox 9"/>
          <p:cNvSpPr txBox="1"/>
          <p:nvPr/>
        </p:nvSpPr>
        <p:spPr>
          <a:xfrm>
            <a:off x="427068" y="3282962"/>
            <a:ext cx="11495861" cy="2923877"/>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8</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600" dirty="0" smtClean="0">
                <a:solidFill>
                  <a:prstClr val="black"/>
                </a:solidFill>
                <a:latin typeface="Times New Roman" panose="02020603050405020304" pitchFamily="18" charset="0"/>
                <a:cs typeface="Times New Roman" panose="02020603050405020304" pitchFamily="18" charset="0"/>
              </a:rPr>
              <a:t>Yet </a:t>
            </a:r>
            <a:r>
              <a:rPr lang="en-US" sz="2600" dirty="0">
                <a:solidFill>
                  <a:prstClr val="black"/>
                </a:solidFill>
                <a:latin typeface="Times New Roman" panose="02020603050405020304" pitchFamily="18" charset="0"/>
                <a:cs typeface="Times New Roman" panose="02020603050405020304" pitchFamily="18" charset="0"/>
              </a:rPr>
              <a:t>in the same way these dreamers also defile the flesh, reject authority, and slander the glorious </a:t>
            </a:r>
            <a:r>
              <a:rPr lang="en-US" sz="2600" dirty="0" smtClean="0">
                <a:solidFill>
                  <a:prstClr val="black"/>
                </a:solidFill>
                <a:latin typeface="Times New Roman" panose="02020603050405020304" pitchFamily="18" charset="0"/>
                <a:cs typeface="Times New Roman" panose="02020603050405020304" pitchFamily="18" charset="0"/>
              </a:rPr>
              <a:t>ones. </a:t>
            </a:r>
            <a:r>
              <a:rPr lang="en-US" sz="2600" b="1" baseline="30000" dirty="0" smtClean="0">
                <a:solidFill>
                  <a:prstClr val="black"/>
                </a:solidFill>
                <a:latin typeface="Times New Roman" panose="02020603050405020304" pitchFamily="18" charset="0"/>
                <a:cs typeface="Times New Roman" panose="02020603050405020304" pitchFamily="18" charset="0"/>
              </a:rPr>
              <a:t>9</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But when the archangel Michael contended with the devil and disputed about the body of Moses, he did not dare to bring a condemnation of </a:t>
            </a:r>
            <a:r>
              <a:rPr lang="en-US" sz="2600" dirty="0" smtClean="0">
                <a:solidFill>
                  <a:prstClr val="black"/>
                </a:solidFill>
                <a:latin typeface="Times New Roman" panose="02020603050405020304" pitchFamily="18" charset="0"/>
                <a:cs typeface="Times New Roman" panose="02020603050405020304" pitchFamily="18" charset="0"/>
              </a:rPr>
              <a:t>slander </a:t>
            </a:r>
            <a:r>
              <a:rPr lang="en-US" sz="2600" dirty="0">
                <a:solidFill>
                  <a:prstClr val="black"/>
                </a:solidFill>
                <a:latin typeface="Times New Roman" panose="02020603050405020304" pitchFamily="18" charset="0"/>
                <a:cs typeface="Times New Roman" panose="02020603050405020304" pitchFamily="18" charset="0"/>
              </a:rPr>
              <a:t>against him, but said, “The Lord rebuke you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b="1" baseline="30000" dirty="0" smtClean="0">
                <a:solidFill>
                  <a:prstClr val="black"/>
                </a:solidFill>
                <a:latin typeface="Times New Roman" panose="02020603050405020304" pitchFamily="18" charset="0"/>
                <a:cs typeface="Times New Roman" panose="02020603050405020304" pitchFamily="18" charset="0"/>
              </a:rPr>
              <a:t>10</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But these people </a:t>
            </a:r>
            <a:r>
              <a:rPr lang="en-US" sz="2600" b="1" dirty="0">
                <a:solidFill>
                  <a:prstClr val="black"/>
                </a:solidFill>
                <a:latin typeface="Times New Roman" panose="02020603050405020304" pitchFamily="18" charset="0"/>
                <a:cs typeface="Times New Roman" panose="02020603050405020304" pitchFamily="18" charset="0"/>
              </a:rPr>
              <a:t>slander whatever they do not understand</a:t>
            </a:r>
            <a:r>
              <a:rPr lang="en-US" sz="2600" dirty="0">
                <a:solidFill>
                  <a:prstClr val="black"/>
                </a:solidFill>
                <a:latin typeface="Times New Roman" panose="02020603050405020304" pitchFamily="18" charset="0"/>
                <a:cs typeface="Times New Roman" panose="02020603050405020304" pitchFamily="18" charset="0"/>
              </a:rPr>
              <a:t>, and </a:t>
            </a:r>
            <a:r>
              <a:rPr lang="en-US" sz="2600" b="1" dirty="0">
                <a:solidFill>
                  <a:prstClr val="black"/>
                </a:solidFill>
                <a:latin typeface="Times New Roman" panose="02020603050405020304" pitchFamily="18" charset="0"/>
                <a:cs typeface="Times New Roman" panose="02020603050405020304" pitchFamily="18" charset="0"/>
              </a:rPr>
              <a:t>they are destroyed by those things that</a:t>
            </a:r>
            <a:r>
              <a:rPr lang="en-US" sz="2600" dirty="0">
                <a:solidFill>
                  <a:prstClr val="black"/>
                </a:solidFill>
                <a:latin typeface="Times New Roman" panose="02020603050405020304" pitchFamily="18" charset="0"/>
                <a:cs typeface="Times New Roman" panose="02020603050405020304" pitchFamily="18" charset="0"/>
              </a:rPr>
              <a:t>, like irrational animals, </a:t>
            </a:r>
            <a:r>
              <a:rPr lang="en-US" sz="2600" b="1" dirty="0">
                <a:solidFill>
                  <a:prstClr val="black"/>
                </a:solidFill>
                <a:latin typeface="Times New Roman" panose="02020603050405020304" pitchFamily="18" charset="0"/>
                <a:cs typeface="Times New Roman" panose="02020603050405020304" pitchFamily="18" charset="0"/>
              </a:rPr>
              <a:t>they know by </a:t>
            </a:r>
            <a:r>
              <a:rPr lang="en-US" sz="2600" b="1" dirty="0" smtClean="0">
                <a:solidFill>
                  <a:prstClr val="black"/>
                </a:solidFill>
                <a:latin typeface="Times New Roman" panose="02020603050405020304" pitchFamily="18" charset="0"/>
                <a:cs typeface="Times New Roman" panose="02020603050405020304" pitchFamily="18" charset="0"/>
              </a:rPr>
              <a:t>instinct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b="1" baseline="30000" dirty="0" smtClean="0">
                <a:solidFill>
                  <a:prstClr val="black"/>
                </a:solidFill>
                <a:latin typeface="Times New Roman" panose="02020603050405020304" pitchFamily="18" charset="0"/>
                <a:cs typeface="Times New Roman" panose="02020603050405020304" pitchFamily="18" charset="0"/>
              </a:rPr>
              <a:t>11</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Woe to </a:t>
            </a:r>
            <a:endParaRPr lang="en-US" sz="2600" dirty="0" smtClean="0">
              <a:solidFill>
                <a:prstClr val="black"/>
              </a:solidFill>
              <a:latin typeface="Times New Roman" panose="02020603050405020304" pitchFamily="18" charset="0"/>
              <a:cs typeface="Times New Roman" panose="02020603050405020304" pitchFamily="18" charset="0"/>
            </a:endParaRPr>
          </a:p>
          <a:p>
            <a:r>
              <a:rPr lang="en-US" sz="2600" dirty="0" smtClean="0">
                <a:solidFill>
                  <a:prstClr val="black"/>
                </a:solidFill>
                <a:latin typeface="Times New Roman" panose="02020603050405020304" pitchFamily="18" charset="0"/>
                <a:cs typeface="Times New Roman" panose="02020603050405020304" pitchFamily="18" charset="0"/>
              </a:rPr>
              <a:t>them</a:t>
            </a:r>
            <a:r>
              <a:rPr lang="en-US" sz="2600" dirty="0">
                <a:solidFill>
                  <a:prstClr val="black"/>
                </a:solidFill>
                <a:latin typeface="Times New Roman" panose="02020603050405020304" pitchFamily="18" charset="0"/>
                <a:cs typeface="Times New Roman" panose="02020603050405020304" pitchFamily="18" charset="0"/>
              </a:rPr>
              <a:t>! For they go the way of Cain,</a:t>
            </a:r>
            <a:endParaRPr lang="en-US" sz="2600" i="1" dirty="0">
              <a:solidFill>
                <a:srgbClr val="FE00DA"/>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19046" y="2764720"/>
            <a:ext cx="11211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3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Genesis </a:t>
            </a:r>
            <a:r>
              <a:rPr lang="en-US" sz="3600" dirty="0" smtClean="0">
                <a:solidFill>
                  <a:prstClr val="black"/>
                </a:solidFill>
                <a:latin typeface="Times New Roman" panose="02020603050405020304" pitchFamily="18" charset="0"/>
                <a:cs typeface="Times New Roman" panose="02020603050405020304" pitchFamily="18" charset="0"/>
              </a:rPr>
              <a:t>3:17-19</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7" name="TextBox 6"/>
          <p:cNvSpPr txBox="1"/>
          <p:nvPr/>
        </p:nvSpPr>
        <p:spPr>
          <a:xfrm>
            <a:off x="419046" y="964880"/>
            <a:ext cx="11495861" cy="3108543"/>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17</a:t>
            </a:r>
            <a:r>
              <a:rPr lang="en-US" sz="2800" dirty="0" smtClean="0">
                <a:solidFill>
                  <a:prstClr val="black"/>
                </a:solidFill>
                <a:latin typeface="Times New Roman" panose="02020603050405020304" pitchFamily="18" charset="0"/>
                <a:cs typeface="Times New Roman" panose="02020603050405020304" pitchFamily="18" charset="0"/>
              </a:rPr>
              <a:t> And </a:t>
            </a:r>
            <a:r>
              <a:rPr lang="en-US" sz="2800" dirty="0">
                <a:solidFill>
                  <a:prstClr val="black"/>
                </a:solidFill>
                <a:latin typeface="Times New Roman" panose="02020603050405020304" pitchFamily="18" charset="0"/>
                <a:cs typeface="Times New Roman" panose="02020603050405020304" pitchFamily="18" charset="0"/>
              </a:rPr>
              <a:t>He said to Adam, “Because you listened to your wife’s voice and ate from the tree about which I commanded you, ‘Do not eat from it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The </a:t>
            </a:r>
            <a:r>
              <a:rPr lang="en-US" sz="2800" b="1" dirty="0">
                <a:solidFill>
                  <a:prstClr val="black"/>
                </a:solidFill>
                <a:latin typeface="Times New Roman" panose="02020603050405020304" pitchFamily="18" charset="0"/>
                <a:cs typeface="Times New Roman" panose="02020603050405020304" pitchFamily="18" charset="0"/>
              </a:rPr>
              <a:t>ground is cursed</a:t>
            </a:r>
            <a:r>
              <a:rPr lang="en-US" sz="2800" dirty="0">
                <a:solidFill>
                  <a:prstClr val="black"/>
                </a:solidFill>
                <a:latin typeface="Times New Roman" panose="02020603050405020304" pitchFamily="18" charset="0"/>
                <a:cs typeface="Times New Roman" panose="02020603050405020304" pitchFamily="18" charset="0"/>
              </a:rPr>
              <a:t> because of </a:t>
            </a:r>
            <a:r>
              <a:rPr lang="en-US" sz="2800" dirty="0" smtClean="0">
                <a:solidFill>
                  <a:prstClr val="black"/>
                </a:solidFill>
                <a:latin typeface="Times New Roman" panose="02020603050405020304" pitchFamily="18" charset="0"/>
                <a:cs typeface="Times New Roman" panose="02020603050405020304" pitchFamily="18" charset="0"/>
              </a:rPr>
              <a:t>you. You </a:t>
            </a:r>
            <a:r>
              <a:rPr lang="en-US" sz="2800" dirty="0">
                <a:solidFill>
                  <a:prstClr val="black"/>
                </a:solidFill>
                <a:latin typeface="Times New Roman" panose="02020603050405020304" pitchFamily="18" charset="0"/>
                <a:cs typeface="Times New Roman" panose="02020603050405020304" pitchFamily="18" charset="0"/>
              </a:rPr>
              <a:t>will eat from it by means of painful </a:t>
            </a:r>
            <a:r>
              <a:rPr lang="en-US" sz="2800" dirty="0" smtClean="0">
                <a:solidFill>
                  <a:prstClr val="black"/>
                </a:solidFill>
                <a:latin typeface="Times New Roman" panose="02020603050405020304" pitchFamily="18" charset="0"/>
                <a:cs typeface="Times New Roman" panose="02020603050405020304" pitchFamily="18" charset="0"/>
              </a:rPr>
              <a:t>labor all </a:t>
            </a:r>
            <a:r>
              <a:rPr lang="en-US" sz="2800" dirty="0">
                <a:solidFill>
                  <a:prstClr val="black"/>
                </a:solidFill>
                <a:latin typeface="Times New Roman" panose="02020603050405020304" pitchFamily="18" charset="0"/>
                <a:cs typeface="Times New Roman" panose="02020603050405020304" pitchFamily="18" charset="0"/>
              </a:rPr>
              <a:t>the days of your </a:t>
            </a:r>
            <a:r>
              <a:rPr lang="en-US" sz="2800" dirty="0" smtClean="0">
                <a:solidFill>
                  <a:prstClr val="black"/>
                </a:solidFill>
                <a:latin typeface="Times New Roman" panose="02020603050405020304" pitchFamily="18" charset="0"/>
                <a:cs typeface="Times New Roman" panose="02020603050405020304" pitchFamily="18" charset="0"/>
              </a:rPr>
              <a:t>life. </a:t>
            </a:r>
            <a:r>
              <a:rPr lang="en-US" sz="2800" b="1" baseline="30000" dirty="0" smtClean="0">
                <a:solidFill>
                  <a:prstClr val="black"/>
                </a:solidFill>
                <a:latin typeface="Times New Roman" panose="02020603050405020304" pitchFamily="18" charset="0"/>
                <a:cs typeface="Times New Roman" panose="02020603050405020304" pitchFamily="18" charset="0"/>
              </a:rPr>
              <a:t>18</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It will produce thorns and thistles for </a:t>
            </a:r>
            <a:r>
              <a:rPr lang="en-US" sz="2800" dirty="0" smtClean="0">
                <a:solidFill>
                  <a:prstClr val="black"/>
                </a:solidFill>
                <a:latin typeface="Times New Roman" panose="02020603050405020304" pitchFamily="18" charset="0"/>
                <a:cs typeface="Times New Roman" panose="02020603050405020304" pitchFamily="18" charset="0"/>
              </a:rPr>
              <a:t>you, and </a:t>
            </a:r>
            <a:r>
              <a:rPr lang="en-US" sz="2800" dirty="0">
                <a:solidFill>
                  <a:prstClr val="black"/>
                </a:solidFill>
                <a:latin typeface="Times New Roman" panose="02020603050405020304" pitchFamily="18" charset="0"/>
                <a:cs typeface="Times New Roman" panose="02020603050405020304" pitchFamily="18" charset="0"/>
              </a:rPr>
              <a:t>you will eat the plants of the </a:t>
            </a:r>
            <a:r>
              <a:rPr lang="en-US" sz="2800" dirty="0" smtClean="0">
                <a:solidFill>
                  <a:prstClr val="black"/>
                </a:solidFill>
                <a:latin typeface="Times New Roman" panose="02020603050405020304" pitchFamily="18" charset="0"/>
                <a:cs typeface="Times New Roman" panose="02020603050405020304" pitchFamily="18" charset="0"/>
              </a:rPr>
              <a:t>field. </a:t>
            </a:r>
            <a:r>
              <a:rPr lang="en-US" sz="2800" b="1" baseline="30000" dirty="0" smtClean="0">
                <a:solidFill>
                  <a:prstClr val="black"/>
                </a:solidFill>
                <a:latin typeface="Times New Roman" panose="02020603050405020304" pitchFamily="18" charset="0"/>
                <a:cs typeface="Times New Roman" panose="02020603050405020304" pitchFamily="18" charset="0"/>
              </a:rPr>
              <a:t>19</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You will eat </a:t>
            </a:r>
            <a:r>
              <a:rPr lang="en-US" sz="2800" dirty="0" smtClean="0">
                <a:solidFill>
                  <a:prstClr val="black"/>
                </a:solidFill>
                <a:latin typeface="Times New Roman" panose="02020603050405020304" pitchFamily="18" charset="0"/>
                <a:cs typeface="Times New Roman" panose="02020603050405020304" pitchFamily="18" charset="0"/>
              </a:rPr>
              <a:t>bread </a:t>
            </a:r>
            <a:r>
              <a:rPr lang="en-US" sz="2800" dirty="0">
                <a:solidFill>
                  <a:prstClr val="black"/>
                </a:solidFill>
                <a:latin typeface="Times New Roman" panose="02020603050405020304" pitchFamily="18" charset="0"/>
                <a:cs typeface="Times New Roman" panose="02020603050405020304" pitchFamily="18" charset="0"/>
              </a:rPr>
              <a:t>by the sweat of your </a:t>
            </a:r>
            <a:r>
              <a:rPr lang="en-US" sz="2800" dirty="0" smtClean="0">
                <a:solidFill>
                  <a:prstClr val="black"/>
                </a:solidFill>
                <a:latin typeface="Times New Roman" panose="02020603050405020304" pitchFamily="18" charset="0"/>
                <a:cs typeface="Times New Roman" panose="02020603050405020304" pitchFamily="18" charset="0"/>
              </a:rPr>
              <a:t>brow until </a:t>
            </a:r>
            <a:r>
              <a:rPr lang="en-US" sz="2800" dirty="0">
                <a:solidFill>
                  <a:prstClr val="black"/>
                </a:solidFill>
                <a:latin typeface="Times New Roman" panose="02020603050405020304" pitchFamily="18" charset="0"/>
                <a:cs typeface="Times New Roman" panose="02020603050405020304" pitchFamily="18" charset="0"/>
              </a:rPr>
              <a:t>you return to the </a:t>
            </a:r>
            <a:r>
              <a:rPr lang="en-US" sz="2800" dirty="0" smtClean="0">
                <a:solidFill>
                  <a:prstClr val="black"/>
                </a:solidFill>
                <a:latin typeface="Times New Roman" panose="02020603050405020304" pitchFamily="18" charset="0"/>
                <a:cs typeface="Times New Roman" panose="02020603050405020304" pitchFamily="18" charset="0"/>
              </a:rPr>
              <a:t>ground, since </a:t>
            </a:r>
            <a:r>
              <a:rPr lang="en-US" sz="2800" dirty="0">
                <a:solidFill>
                  <a:prstClr val="black"/>
                </a:solidFill>
                <a:latin typeface="Times New Roman" panose="02020603050405020304" pitchFamily="18" charset="0"/>
                <a:cs typeface="Times New Roman" panose="02020603050405020304" pitchFamily="18" charset="0"/>
              </a:rPr>
              <a:t>you were taken from </a:t>
            </a:r>
            <a:r>
              <a:rPr lang="en-US" sz="2800" dirty="0" smtClean="0">
                <a:solidFill>
                  <a:prstClr val="black"/>
                </a:solidFill>
                <a:latin typeface="Times New Roman" panose="02020603050405020304" pitchFamily="18" charset="0"/>
                <a:cs typeface="Times New Roman" panose="02020603050405020304" pitchFamily="18" charset="0"/>
              </a:rPr>
              <a:t>it. For </a:t>
            </a:r>
            <a:r>
              <a:rPr lang="en-US" sz="2800" dirty="0">
                <a:solidFill>
                  <a:prstClr val="black"/>
                </a:solidFill>
                <a:latin typeface="Times New Roman" panose="02020603050405020304" pitchFamily="18" charset="0"/>
                <a:cs typeface="Times New Roman" panose="02020603050405020304" pitchFamily="18" charset="0"/>
              </a:rPr>
              <a:t>you are </a:t>
            </a:r>
            <a:r>
              <a:rPr lang="en-US" sz="2800" dirty="0" smtClean="0">
                <a:solidFill>
                  <a:prstClr val="black"/>
                </a:solidFill>
                <a:latin typeface="Times New Roman" panose="02020603050405020304" pitchFamily="18" charset="0"/>
                <a:cs typeface="Times New Roman" panose="02020603050405020304" pitchFamily="18" charset="0"/>
              </a:rPr>
              <a:t>dust, and </a:t>
            </a:r>
            <a:r>
              <a:rPr lang="en-US" sz="2800" dirty="0">
                <a:solidFill>
                  <a:prstClr val="black"/>
                </a:solidFill>
                <a:latin typeface="Times New Roman" panose="02020603050405020304" pitchFamily="18" charset="0"/>
                <a:cs typeface="Times New Roman" panose="02020603050405020304" pitchFamily="18" charset="0"/>
              </a:rPr>
              <a:t>you will return to dust.”</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Tree>
    <p:extLst>
      <p:ext uri="{BB962C8B-B14F-4D97-AF65-F5344CB8AC3E}">
        <p14:creationId xmlns:p14="http://schemas.microsoft.com/office/powerpoint/2010/main" val="4046178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Genesis </a:t>
            </a:r>
            <a:r>
              <a:rPr lang="en-US" sz="3600" dirty="0" smtClean="0">
                <a:solidFill>
                  <a:prstClr val="black"/>
                </a:solidFill>
                <a:latin typeface="Times New Roman" panose="02020603050405020304" pitchFamily="18" charset="0"/>
                <a:cs typeface="Times New Roman" panose="02020603050405020304" pitchFamily="18" charset="0"/>
              </a:rPr>
              <a:t>4:6-12</a:t>
            </a:r>
            <a:r>
              <a:rPr lang="en-US" sz="700" dirty="0" smtClean="0">
                <a:solidFill>
                  <a:prstClr val="black"/>
                </a:solidFill>
                <a:latin typeface="Times New Roman" panose="02020603050405020304" pitchFamily="18" charset="0"/>
                <a:cs typeface="Times New Roman" panose="02020603050405020304" pitchFamily="18" charset="0"/>
              </a:rPr>
              <a:t>HCSB</a:t>
            </a:r>
            <a:endParaRPr lang="en-US" dirty="0">
              <a:solidFill>
                <a:prstClr val="black"/>
              </a:solidFill>
            </a:endParaRPr>
          </a:p>
        </p:txBody>
      </p:sp>
      <p:sp>
        <p:nvSpPr>
          <p:cNvPr id="7" name="TextBox 6"/>
          <p:cNvSpPr txBox="1"/>
          <p:nvPr/>
        </p:nvSpPr>
        <p:spPr>
          <a:xfrm>
            <a:off x="419046" y="964880"/>
            <a:ext cx="11495861" cy="5262979"/>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6</a:t>
            </a:r>
            <a:r>
              <a:rPr lang="en-US" sz="2800" dirty="0" smtClean="0">
                <a:solidFill>
                  <a:prstClr val="black"/>
                </a:solidFill>
                <a:latin typeface="Times New Roman" panose="02020603050405020304" pitchFamily="18" charset="0"/>
                <a:cs typeface="Times New Roman" panose="02020603050405020304" pitchFamily="18" charset="0"/>
              </a:rPr>
              <a:t> Then </a:t>
            </a:r>
            <a:r>
              <a:rPr lang="en-US" sz="2800" dirty="0">
                <a:solidFill>
                  <a:prstClr val="black"/>
                </a:solidFill>
                <a:latin typeface="Times New Roman" panose="02020603050405020304" pitchFamily="18" charset="0"/>
                <a:cs typeface="Times New Roman" panose="02020603050405020304" pitchFamily="18" charset="0"/>
              </a:rPr>
              <a:t>the Lord said to Cain, “Why are you furious? And why do you look </a:t>
            </a:r>
            <a:r>
              <a:rPr lang="en-US" sz="2800" dirty="0" smtClean="0">
                <a:solidFill>
                  <a:prstClr val="black"/>
                </a:solidFill>
                <a:latin typeface="Times New Roman" panose="02020603050405020304" pitchFamily="18" charset="0"/>
                <a:cs typeface="Times New Roman" panose="02020603050405020304" pitchFamily="18" charset="0"/>
              </a:rPr>
              <a:t>despondent? </a:t>
            </a:r>
            <a:r>
              <a:rPr lang="en-US" sz="2800" b="1" baseline="30000" dirty="0" smtClean="0">
                <a:solidFill>
                  <a:prstClr val="black"/>
                </a:solidFill>
                <a:latin typeface="Times New Roman" panose="02020603050405020304" pitchFamily="18" charset="0"/>
                <a:cs typeface="Times New Roman" panose="02020603050405020304" pitchFamily="18" charset="0"/>
              </a:rPr>
              <a:t>7</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If you do what is right, won’t you be accepted? But if you do not do what is right, sin is crouching at the door. Its desire is for you, but you must rule over it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baseline="30000" dirty="0" smtClean="0">
                <a:solidFill>
                  <a:prstClr val="black"/>
                </a:solidFill>
                <a:latin typeface="Times New Roman" panose="02020603050405020304" pitchFamily="18" charset="0"/>
                <a:cs typeface="Times New Roman" panose="02020603050405020304" pitchFamily="18" charset="0"/>
              </a:rPr>
              <a:t>8</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Cain said to his brother Abel, “Let’s go out to the field</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And while they were in the field, Cain attacked his brother Abel and killed </a:t>
            </a:r>
            <a:r>
              <a:rPr lang="en-US" sz="2800" dirty="0" smtClean="0">
                <a:solidFill>
                  <a:prstClr val="black"/>
                </a:solidFill>
                <a:latin typeface="Times New Roman" panose="02020603050405020304" pitchFamily="18" charset="0"/>
                <a:cs typeface="Times New Roman" panose="02020603050405020304" pitchFamily="18" charset="0"/>
              </a:rPr>
              <a:t>him. </a:t>
            </a:r>
            <a:r>
              <a:rPr lang="en-US" sz="2800" b="1" baseline="30000" dirty="0" smtClean="0">
                <a:solidFill>
                  <a:prstClr val="black"/>
                </a:solidFill>
                <a:latin typeface="Times New Roman" panose="02020603050405020304" pitchFamily="18" charset="0"/>
                <a:cs typeface="Times New Roman" panose="02020603050405020304" pitchFamily="18" charset="0"/>
              </a:rPr>
              <a:t>9</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Then the Lord said to Cain, “Where is your brother Abel</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 don’t know,” he replied. “Am I my brother’s guardian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baseline="30000" dirty="0" smtClean="0">
                <a:solidFill>
                  <a:prstClr val="black"/>
                </a:solidFill>
                <a:latin typeface="Times New Roman" panose="02020603050405020304" pitchFamily="18" charset="0"/>
                <a:cs typeface="Times New Roman" panose="02020603050405020304" pitchFamily="18" charset="0"/>
              </a:rPr>
              <a:t>10</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Then He said, “What have you done? </a:t>
            </a:r>
            <a:r>
              <a:rPr lang="en-US" sz="2800" u="sng" dirty="0">
                <a:solidFill>
                  <a:prstClr val="black"/>
                </a:solidFill>
                <a:latin typeface="Times New Roman" panose="02020603050405020304" pitchFamily="18" charset="0"/>
                <a:cs typeface="Times New Roman" panose="02020603050405020304" pitchFamily="18" charset="0"/>
              </a:rPr>
              <a:t>Your brother’s blood cries out to Me from the </a:t>
            </a:r>
            <a:r>
              <a:rPr lang="en-US" sz="2800" u="sng" dirty="0" smtClean="0">
                <a:solidFill>
                  <a:prstClr val="black"/>
                </a:solidFill>
                <a:latin typeface="Times New Roman" panose="02020603050405020304" pitchFamily="18" charset="0"/>
                <a:cs typeface="Times New Roman" panose="02020603050405020304" pitchFamily="18" charset="0"/>
              </a:rPr>
              <a:t>ground</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baseline="30000" dirty="0" smtClean="0">
                <a:solidFill>
                  <a:prstClr val="black"/>
                </a:solidFill>
                <a:latin typeface="Times New Roman" panose="02020603050405020304" pitchFamily="18" charset="0"/>
                <a:cs typeface="Times New Roman" panose="02020603050405020304" pitchFamily="18" charset="0"/>
              </a:rPr>
              <a:t>11</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So now you are cursed</a:t>
            </a:r>
            <a:r>
              <a:rPr lang="en-US" sz="2800" dirty="0">
                <a:solidFill>
                  <a:prstClr val="black"/>
                </a:solidFill>
                <a:latin typeface="Times New Roman" panose="02020603050405020304" pitchFamily="18" charset="0"/>
                <a:cs typeface="Times New Roman" panose="02020603050405020304" pitchFamily="18" charset="0"/>
              </a:rPr>
              <a:t>, alienated, from the ground that opened its mouth to receive your brother’s blood you have </a:t>
            </a:r>
            <a:r>
              <a:rPr lang="en-US" sz="2800" dirty="0" smtClean="0">
                <a:solidFill>
                  <a:prstClr val="black"/>
                </a:solidFill>
                <a:latin typeface="Times New Roman" panose="02020603050405020304" pitchFamily="18" charset="0"/>
                <a:cs typeface="Times New Roman" panose="02020603050405020304" pitchFamily="18" charset="0"/>
              </a:rPr>
              <a:t>shed. </a:t>
            </a:r>
            <a:r>
              <a:rPr lang="en-US" sz="2800" b="1" baseline="30000" dirty="0" smtClean="0">
                <a:solidFill>
                  <a:prstClr val="black"/>
                </a:solidFill>
                <a:latin typeface="Times New Roman" panose="02020603050405020304" pitchFamily="18" charset="0"/>
                <a:cs typeface="Times New Roman" panose="02020603050405020304" pitchFamily="18" charset="0"/>
              </a:rPr>
              <a:t>12</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If you work the ground, it will never again give you its yield. You will be a restless wanderer </a:t>
            </a:r>
            <a:endParaRPr lang="en-US" sz="2800" dirty="0" smtClean="0">
              <a:solidFill>
                <a:prstClr val="black"/>
              </a:solidFill>
              <a:latin typeface="Times New Roman" panose="02020603050405020304" pitchFamily="18" charset="0"/>
              <a:cs typeface="Times New Roman" panose="02020603050405020304" pitchFamily="18" charset="0"/>
            </a:endParaRPr>
          </a:p>
          <a:p>
            <a:r>
              <a:rPr lang="en-US" sz="2800" dirty="0" smtClean="0">
                <a:solidFill>
                  <a:prstClr val="black"/>
                </a:solidFill>
                <a:latin typeface="Times New Roman" panose="02020603050405020304" pitchFamily="18" charset="0"/>
                <a:cs typeface="Times New Roman" panose="02020603050405020304" pitchFamily="18" charset="0"/>
              </a:rPr>
              <a:t>on </a:t>
            </a:r>
            <a:r>
              <a:rPr lang="en-US" sz="2800" dirty="0">
                <a:solidFill>
                  <a:prstClr val="black"/>
                </a:solidFill>
                <a:latin typeface="Times New Roman" panose="02020603050405020304" pitchFamily="18" charset="0"/>
                <a:cs typeface="Times New Roman" panose="02020603050405020304" pitchFamily="18" charset="0"/>
              </a:rPr>
              <a:t>the earth.” </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Tree>
    <p:extLst>
      <p:ext uri="{BB962C8B-B14F-4D97-AF65-F5344CB8AC3E}">
        <p14:creationId xmlns:p14="http://schemas.microsoft.com/office/powerpoint/2010/main" val="1640902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Hebrews 12:24</a:t>
            </a:r>
            <a:r>
              <a:rPr lang="en-US" sz="700" dirty="0" smtClean="0">
                <a:solidFill>
                  <a:prstClr val="black"/>
                </a:solidFill>
                <a:latin typeface="Times New Roman" panose="02020603050405020304" pitchFamily="18" charset="0"/>
                <a:cs typeface="Times New Roman" panose="02020603050405020304" pitchFamily="18" charset="0"/>
              </a:rPr>
              <a:t>KJV</a:t>
            </a:r>
            <a:endParaRPr lang="en-US" dirty="0">
              <a:solidFill>
                <a:prstClr val="black"/>
              </a:solidFill>
            </a:endParaRPr>
          </a:p>
        </p:txBody>
      </p:sp>
      <p:sp>
        <p:nvSpPr>
          <p:cNvPr id="7" name="TextBox 6"/>
          <p:cNvSpPr txBox="1"/>
          <p:nvPr/>
        </p:nvSpPr>
        <p:spPr>
          <a:xfrm>
            <a:off x="419046" y="964880"/>
            <a:ext cx="11495861" cy="2246769"/>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24</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And </a:t>
            </a:r>
            <a:r>
              <a:rPr lang="en-US" sz="2800" dirty="0">
                <a:solidFill>
                  <a:prstClr val="black"/>
                </a:solidFill>
                <a:latin typeface="Times New Roman" panose="02020603050405020304" pitchFamily="18" charset="0"/>
                <a:cs typeface="Times New Roman" panose="02020603050405020304" pitchFamily="18" charset="0"/>
              </a:rPr>
              <a:t>to Jesus the mediator </a:t>
            </a:r>
            <a:r>
              <a:rPr lang="en-US" sz="2800" dirty="0">
                <a:solidFill>
                  <a:srgbClr val="FE00DA"/>
                </a:solidFill>
                <a:latin typeface="Times New Roman" panose="02020603050405020304" pitchFamily="18" charset="0"/>
                <a:cs typeface="Times New Roman" panose="02020603050405020304" pitchFamily="18" charset="0"/>
              </a:rPr>
              <a:t>(a go-between, in order to make or restore peace and </a:t>
            </a:r>
            <a:r>
              <a:rPr lang="en-US" sz="2800" dirty="0" smtClean="0">
                <a:solidFill>
                  <a:srgbClr val="FE00DA"/>
                </a:solidFill>
                <a:latin typeface="Times New Roman" panose="02020603050405020304" pitchFamily="18" charset="0"/>
                <a:cs typeface="Times New Roman" panose="02020603050405020304" pitchFamily="18" charset="0"/>
              </a:rPr>
              <a:t>friendship)</a:t>
            </a:r>
            <a:r>
              <a:rPr lang="en-US" sz="2800" dirty="0" smtClean="0">
                <a:solidFill>
                  <a:prstClr val="black"/>
                </a:solidFill>
                <a:latin typeface="Times New Roman" panose="02020603050405020304" pitchFamily="18" charset="0"/>
                <a:cs typeface="Times New Roman" panose="02020603050405020304" pitchFamily="18" charset="0"/>
              </a:rPr>
              <a:t> of </a:t>
            </a:r>
            <a:r>
              <a:rPr lang="en-US" sz="2800" dirty="0">
                <a:solidFill>
                  <a:prstClr val="black"/>
                </a:solidFill>
                <a:latin typeface="Times New Roman" panose="02020603050405020304" pitchFamily="18" charset="0"/>
                <a:cs typeface="Times New Roman" panose="02020603050405020304" pitchFamily="18" charset="0"/>
              </a:rPr>
              <a:t>the new covenant </a:t>
            </a:r>
            <a:r>
              <a:rPr lang="en-US" sz="2800" dirty="0" smtClean="0">
                <a:solidFill>
                  <a:srgbClr val="FE00DA"/>
                </a:solidFill>
                <a:latin typeface="Times New Roman" panose="02020603050405020304" pitchFamily="18" charset="0"/>
                <a:cs typeface="Times New Roman" panose="02020603050405020304" pitchFamily="18" charset="0"/>
              </a:rPr>
              <a:t>(a disposition; a Judge’s final sentencing </a:t>
            </a:r>
            <a:r>
              <a:rPr lang="en-US" sz="2800" dirty="0">
                <a:solidFill>
                  <a:srgbClr val="FE00DA"/>
                </a:solidFill>
                <a:latin typeface="Times New Roman" panose="02020603050405020304" pitchFamily="18" charset="0"/>
                <a:cs typeface="Times New Roman" panose="02020603050405020304" pitchFamily="18" charset="0"/>
              </a:rPr>
              <a:t>or </a:t>
            </a:r>
            <a:r>
              <a:rPr lang="en-US" sz="2800" dirty="0" smtClean="0">
                <a:solidFill>
                  <a:srgbClr val="FE00DA"/>
                </a:solidFill>
                <a:latin typeface="Times New Roman" panose="02020603050405020304" pitchFamily="18" charset="0"/>
                <a:cs typeface="Times New Roman" panose="02020603050405020304" pitchFamily="18" charset="0"/>
              </a:rPr>
              <a:t>settlement </a:t>
            </a:r>
            <a:r>
              <a:rPr lang="en-US" sz="2800" dirty="0">
                <a:solidFill>
                  <a:srgbClr val="FE00DA"/>
                </a:solidFill>
                <a:latin typeface="Times New Roman" panose="02020603050405020304" pitchFamily="18" charset="0"/>
                <a:cs typeface="Times New Roman" panose="02020603050405020304" pitchFamily="18" charset="0"/>
              </a:rPr>
              <a:t>of a criminal </a:t>
            </a:r>
            <a:r>
              <a:rPr lang="en-US" sz="2800" dirty="0" smtClean="0">
                <a:solidFill>
                  <a:srgbClr val="FE00DA"/>
                </a:solidFill>
                <a:latin typeface="Times New Roman" panose="02020603050405020304" pitchFamily="18" charset="0"/>
                <a:cs typeface="Times New Roman" panose="02020603050405020304" pitchFamily="18" charset="0"/>
              </a:rPr>
              <a:t>case)</a:t>
            </a:r>
            <a:r>
              <a:rPr lang="en-US" sz="2800" dirty="0" smtClean="0">
                <a:solidFill>
                  <a:prstClr val="black"/>
                </a:solidFill>
                <a:latin typeface="Times New Roman" panose="02020603050405020304" pitchFamily="18" charset="0"/>
                <a:cs typeface="Times New Roman" panose="02020603050405020304" pitchFamily="18" charset="0"/>
              </a:rPr>
              <a:t>, and </a:t>
            </a:r>
            <a:r>
              <a:rPr lang="en-US" sz="2800" dirty="0">
                <a:solidFill>
                  <a:prstClr val="black"/>
                </a:solidFill>
                <a:latin typeface="Times New Roman" panose="02020603050405020304" pitchFamily="18" charset="0"/>
                <a:cs typeface="Times New Roman" panose="02020603050405020304" pitchFamily="18" charset="0"/>
              </a:rPr>
              <a:t>to the blood of sprinkling, that </a:t>
            </a:r>
            <a:r>
              <a:rPr lang="en-US" sz="2800" dirty="0" err="1" smtClean="0">
                <a:solidFill>
                  <a:prstClr val="black"/>
                </a:solidFill>
                <a:latin typeface="Times New Roman" panose="02020603050405020304" pitchFamily="18" charset="0"/>
                <a:cs typeface="Times New Roman" panose="02020603050405020304" pitchFamily="18" charset="0"/>
              </a:rPr>
              <a:t>speaketh</a:t>
            </a:r>
            <a:r>
              <a:rPr lang="en-US" sz="2800" dirty="0" smtClean="0">
                <a:solidFill>
                  <a:prstClr val="black"/>
                </a:solidFill>
                <a:latin typeface="Times New Roman" panose="02020603050405020304" pitchFamily="18" charset="0"/>
                <a:cs typeface="Times New Roman" panose="02020603050405020304" pitchFamily="18" charset="0"/>
              </a:rPr>
              <a:t> </a:t>
            </a:r>
            <a:r>
              <a:rPr lang="en-US" i="1" dirty="0" smtClean="0">
                <a:solidFill>
                  <a:srgbClr val="FE00DA"/>
                </a:solidFill>
                <a:latin typeface="Times New Roman" panose="02020603050405020304" pitchFamily="18" charset="0"/>
                <a:cs typeface="Times New Roman" panose="02020603050405020304" pitchFamily="18" charset="0"/>
              </a:rPr>
              <a:t>(present, active, participle) </a:t>
            </a:r>
            <a:r>
              <a:rPr lang="en-US" sz="2800" dirty="0">
                <a:solidFill>
                  <a:prstClr val="black"/>
                </a:solidFill>
                <a:latin typeface="Times New Roman" panose="02020603050405020304" pitchFamily="18" charset="0"/>
                <a:cs typeface="Times New Roman" panose="02020603050405020304" pitchFamily="18" charset="0"/>
              </a:rPr>
              <a:t>better things </a:t>
            </a:r>
            <a:r>
              <a:rPr lang="en-US" sz="2800" dirty="0">
                <a:solidFill>
                  <a:srgbClr val="FE00DA"/>
                </a:solidFill>
                <a:latin typeface="Times New Roman" panose="02020603050405020304" pitchFamily="18" charset="0"/>
                <a:cs typeface="Times New Roman" panose="02020603050405020304" pitchFamily="18" charset="0"/>
              </a:rPr>
              <a:t>(more useful, more serviceable, more </a:t>
            </a:r>
            <a:r>
              <a:rPr lang="en-US" sz="2800" dirty="0" smtClean="0">
                <a:solidFill>
                  <a:srgbClr val="FE00DA"/>
                </a:solidFill>
                <a:latin typeface="Times New Roman" panose="02020603050405020304" pitchFamily="18" charset="0"/>
                <a:cs typeface="Times New Roman" panose="02020603050405020304" pitchFamily="18" charset="0"/>
              </a:rPr>
              <a:t>advantageous, more excellent)</a:t>
            </a:r>
            <a:r>
              <a:rPr lang="en-US" sz="2800" dirty="0" smtClean="0">
                <a:solidFill>
                  <a:prstClr val="black"/>
                </a:solidFill>
                <a:latin typeface="Times New Roman" panose="02020603050405020304" pitchFamily="18" charset="0"/>
                <a:cs typeface="Times New Roman" panose="02020603050405020304" pitchFamily="18" charset="0"/>
              </a:rPr>
              <a:t> than that of Abel.</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
        <p:nvSpPr>
          <p:cNvPr id="11" name="TextBox 10"/>
          <p:cNvSpPr txBox="1"/>
          <p:nvPr/>
        </p:nvSpPr>
        <p:spPr>
          <a:xfrm>
            <a:off x="414279" y="3814877"/>
            <a:ext cx="7439078" cy="646331"/>
          </a:xfrm>
          <a:prstGeom prst="rect">
            <a:avLst/>
          </a:prstGeom>
          <a:noFill/>
        </p:spPr>
        <p:txBody>
          <a:bodyPr wrap="square" rtlCol="0">
            <a:spAutoFit/>
          </a:bodyPr>
          <a:lstStyle/>
          <a:p>
            <a:r>
              <a:rPr lang="en-US" sz="3600" dirty="0">
                <a:solidFill>
                  <a:prstClr val="black"/>
                </a:solidFill>
                <a:latin typeface="Times New Roman" panose="02020603050405020304" pitchFamily="18" charset="0"/>
                <a:cs typeface="Times New Roman" panose="02020603050405020304" pitchFamily="18" charset="0"/>
              </a:rPr>
              <a:t>Ephesians </a:t>
            </a:r>
            <a:r>
              <a:rPr lang="en-US" sz="3600" dirty="0" smtClean="0">
                <a:solidFill>
                  <a:prstClr val="black"/>
                </a:solidFill>
                <a:latin typeface="Times New Roman" panose="02020603050405020304" pitchFamily="18" charset="0"/>
                <a:cs typeface="Times New Roman" panose="02020603050405020304" pitchFamily="18" charset="0"/>
              </a:rPr>
              <a:t>1:7</a:t>
            </a:r>
            <a:r>
              <a:rPr lang="en-US" sz="700" dirty="0" smtClean="0">
                <a:solidFill>
                  <a:prstClr val="black"/>
                </a:solidFill>
                <a:latin typeface="Times New Roman" panose="02020603050405020304" pitchFamily="18" charset="0"/>
                <a:cs typeface="Times New Roman" panose="02020603050405020304" pitchFamily="18" charset="0"/>
              </a:rPr>
              <a:t>KJV</a:t>
            </a:r>
            <a:endParaRPr lang="en-US" dirty="0">
              <a:solidFill>
                <a:prstClr val="black"/>
              </a:solidFill>
            </a:endParaRPr>
          </a:p>
        </p:txBody>
      </p:sp>
      <p:sp>
        <p:nvSpPr>
          <p:cNvPr id="12" name="TextBox 11"/>
          <p:cNvSpPr txBox="1"/>
          <p:nvPr/>
        </p:nvSpPr>
        <p:spPr>
          <a:xfrm>
            <a:off x="414278" y="4432002"/>
            <a:ext cx="11495861" cy="954107"/>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7</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In whom we have redemption through his blood, the forgiveness of sins, according to the riches of his grace;</a:t>
            </a:r>
            <a:endParaRPr lang="en-US" sz="2800" i="1" dirty="0">
              <a:solidFill>
                <a:srgbClr val="FE00D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425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Document 1"/>
          <p:cNvSpPr/>
          <p:nvPr/>
        </p:nvSpPr>
        <p:spPr>
          <a:xfrm>
            <a:off x="263235" y="267286"/>
            <a:ext cx="11651673" cy="6344529"/>
          </a:xfrm>
          <a:prstGeom prst="flowChartDocument">
            <a:avLst/>
          </a:prstGeom>
          <a:solidFill>
            <a:schemeClr val="bg1">
              <a:alpha val="70000"/>
            </a:schemeClr>
          </a:solidFill>
          <a:ln w="190500"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12" y="6398390"/>
            <a:ext cx="1119448" cy="425311"/>
          </a:xfrm>
          <a:prstGeom prst="rect">
            <a:avLst/>
          </a:prstGeom>
        </p:spPr>
      </p:pic>
      <p:sp>
        <p:nvSpPr>
          <p:cNvPr id="6" name="TextBox 5"/>
          <p:cNvSpPr txBox="1"/>
          <p:nvPr/>
        </p:nvSpPr>
        <p:spPr>
          <a:xfrm>
            <a:off x="419047" y="347755"/>
            <a:ext cx="7439078" cy="646331"/>
          </a:xfrm>
          <a:prstGeom prst="rect">
            <a:avLst/>
          </a:prstGeom>
          <a:noFill/>
        </p:spPr>
        <p:txBody>
          <a:bodyPr wrap="square" rtlCol="0">
            <a:spAutoFit/>
          </a:bodyPr>
          <a:lstStyle/>
          <a:p>
            <a:r>
              <a:rPr lang="en-US" sz="3600" dirty="0" smtClean="0">
                <a:solidFill>
                  <a:prstClr val="black"/>
                </a:solidFill>
                <a:latin typeface="Times New Roman" panose="02020603050405020304" pitchFamily="18" charset="0"/>
                <a:cs typeface="Times New Roman" panose="02020603050405020304" pitchFamily="18" charset="0"/>
              </a:rPr>
              <a:t>Leviticus 17:11-14</a:t>
            </a:r>
            <a:r>
              <a:rPr lang="en-US" sz="700" dirty="0" smtClean="0">
                <a:solidFill>
                  <a:prstClr val="black"/>
                </a:solidFill>
                <a:latin typeface="Times New Roman" panose="02020603050405020304" pitchFamily="18" charset="0"/>
                <a:cs typeface="Times New Roman" panose="02020603050405020304" pitchFamily="18" charset="0"/>
              </a:rPr>
              <a:t>ESV</a:t>
            </a:r>
            <a:endParaRPr lang="en-US" dirty="0">
              <a:solidFill>
                <a:prstClr val="black"/>
              </a:solidFill>
            </a:endParaRPr>
          </a:p>
        </p:txBody>
      </p:sp>
      <p:sp>
        <p:nvSpPr>
          <p:cNvPr id="7" name="TextBox 6"/>
          <p:cNvSpPr txBox="1"/>
          <p:nvPr/>
        </p:nvSpPr>
        <p:spPr>
          <a:xfrm>
            <a:off x="419046" y="964880"/>
            <a:ext cx="11495861" cy="3970318"/>
          </a:xfrm>
          <a:prstGeom prst="rect">
            <a:avLst/>
          </a:prstGeom>
          <a:noFill/>
        </p:spPr>
        <p:txBody>
          <a:bodyPr wrap="square" rtlCol="0">
            <a:spAutoFit/>
          </a:bodyPr>
          <a:lstStyle/>
          <a:p>
            <a:r>
              <a:rPr lang="en-US" sz="2800" b="1" baseline="30000" dirty="0" smtClean="0">
                <a:solidFill>
                  <a:prstClr val="black"/>
                </a:solidFill>
                <a:latin typeface="Times New Roman" panose="02020603050405020304" pitchFamily="18" charset="0"/>
                <a:cs typeface="Times New Roman" panose="02020603050405020304" pitchFamily="18" charset="0"/>
              </a:rPr>
              <a:t>11</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For </a:t>
            </a:r>
            <a:r>
              <a:rPr lang="en-US" sz="2800" dirty="0">
                <a:solidFill>
                  <a:prstClr val="black"/>
                </a:solidFill>
                <a:latin typeface="Times New Roman" panose="02020603050405020304" pitchFamily="18" charset="0"/>
                <a:cs typeface="Times New Roman" panose="02020603050405020304" pitchFamily="18" charset="0"/>
              </a:rPr>
              <a:t>the life of the flesh is in the blood, and I have given it for you on the altar </a:t>
            </a:r>
            <a:r>
              <a:rPr lang="en-US" sz="2800" dirty="0" smtClean="0">
                <a:solidFill>
                  <a:prstClr val="black"/>
                </a:solidFill>
                <a:latin typeface="Times New Roman" panose="02020603050405020304" pitchFamily="18" charset="0"/>
                <a:cs typeface="Times New Roman" panose="02020603050405020304" pitchFamily="18" charset="0"/>
              </a:rPr>
              <a:t>to </a:t>
            </a:r>
            <a:r>
              <a:rPr lang="en-US" sz="2800" dirty="0">
                <a:solidFill>
                  <a:prstClr val="black"/>
                </a:solidFill>
                <a:latin typeface="Times New Roman" panose="02020603050405020304" pitchFamily="18" charset="0"/>
                <a:cs typeface="Times New Roman" panose="02020603050405020304" pitchFamily="18" charset="0"/>
              </a:rPr>
              <a:t>make atonement for your souls, </a:t>
            </a:r>
            <a:r>
              <a:rPr lang="en-US" sz="2800" dirty="0" smtClean="0">
                <a:solidFill>
                  <a:prstClr val="black"/>
                </a:solidFill>
                <a:latin typeface="Times New Roman" panose="02020603050405020304" pitchFamily="18" charset="0"/>
                <a:cs typeface="Times New Roman" panose="02020603050405020304" pitchFamily="18" charset="0"/>
              </a:rPr>
              <a:t>for </a:t>
            </a:r>
            <a:r>
              <a:rPr lang="en-US" sz="2800" dirty="0">
                <a:solidFill>
                  <a:prstClr val="black"/>
                </a:solidFill>
                <a:latin typeface="Times New Roman" panose="02020603050405020304" pitchFamily="18" charset="0"/>
                <a:cs typeface="Times New Roman" panose="02020603050405020304" pitchFamily="18" charset="0"/>
              </a:rPr>
              <a:t>it is the blood that makes atonement by the </a:t>
            </a:r>
            <a:r>
              <a:rPr lang="en-US" sz="2800" dirty="0" smtClean="0">
                <a:solidFill>
                  <a:prstClr val="black"/>
                </a:solidFill>
                <a:latin typeface="Times New Roman" panose="02020603050405020304" pitchFamily="18" charset="0"/>
                <a:cs typeface="Times New Roman" panose="02020603050405020304" pitchFamily="18" charset="0"/>
              </a:rPr>
              <a:t>life. </a:t>
            </a:r>
            <a:r>
              <a:rPr lang="en-US" sz="2800" b="1" baseline="30000" dirty="0" smtClean="0">
                <a:solidFill>
                  <a:prstClr val="black"/>
                </a:solidFill>
                <a:latin typeface="Times New Roman" panose="02020603050405020304" pitchFamily="18" charset="0"/>
                <a:cs typeface="Times New Roman" panose="02020603050405020304" pitchFamily="18" charset="0"/>
              </a:rPr>
              <a:t>12</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Therefore I have said to the people of Israel, No person among you shall eat blood, neither shall any stranger who sojourns among you eat </a:t>
            </a:r>
            <a:r>
              <a:rPr lang="en-US" sz="2800" dirty="0" smtClean="0">
                <a:solidFill>
                  <a:prstClr val="black"/>
                </a:solidFill>
                <a:latin typeface="Times New Roman" panose="02020603050405020304" pitchFamily="18" charset="0"/>
                <a:cs typeface="Times New Roman" panose="02020603050405020304" pitchFamily="18" charset="0"/>
              </a:rPr>
              <a:t>blood. </a:t>
            </a:r>
            <a:r>
              <a:rPr lang="en-US" sz="2800" b="1" baseline="30000" dirty="0" smtClean="0">
                <a:solidFill>
                  <a:prstClr val="black"/>
                </a:solidFill>
                <a:latin typeface="Times New Roman" panose="02020603050405020304" pitchFamily="18" charset="0"/>
                <a:cs typeface="Times New Roman" panose="02020603050405020304" pitchFamily="18" charset="0"/>
              </a:rPr>
              <a:t>13</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“Any one also of the people of Israel, or of the strangers who sojourn among them, who takes in hunting any beast or bird that may be eaten shall </a:t>
            </a:r>
            <a:r>
              <a:rPr lang="en-US" sz="2800" dirty="0" smtClean="0">
                <a:solidFill>
                  <a:prstClr val="black"/>
                </a:solidFill>
                <a:latin typeface="Times New Roman" panose="02020603050405020304" pitchFamily="18" charset="0"/>
                <a:cs typeface="Times New Roman" panose="02020603050405020304" pitchFamily="18" charset="0"/>
              </a:rPr>
              <a:t>pour </a:t>
            </a:r>
            <a:r>
              <a:rPr lang="en-US" sz="2800" dirty="0">
                <a:solidFill>
                  <a:prstClr val="black"/>
                </a:solidFill>
                <a:latin typeface="Times New Roman" panose="02020603050405020304" pitchFamily="18" charset="0"/>
                <a:cs typeface="Times New Roman" panose="02020603050405020304" pitchFamily="18" charset="0"/>
              </a:rPr>
              <a:t>out its blood and </a:t>
            </a:r>
            <a:r>
              <a:rPr lang="en-US" sz="2800" dirty="0" smtClean="0">
                <a:solidFill>
                  <a:prstClr val="black"/>
                </a:solidFill>
                <a:latin typeface="Times New Roman" panose="02020603050405020304" pitchFamily="18" charset="0"/>
                <a:cs typeface="Times New Roman" panose="02020603050405020304" pitchFamily="18" charset="0"/>
              </a:rPr>
              <a:t>cover </a:t>
            </a:r>
            <a:r>
              <a:rPr lang="en-US" sz="2800" dirty="0">
                <a:solidFill>
                  <a:prstClr val="black"/>
                </a:solidFill>
                <a:latin typeface="Times New Roman" panose="02020603050405020304" pitchFamily="18" charset="0"/>
                <a:cs typeface="Times New Roman" panose="02020603050405020304" pitchFamily="18" charset="0"/>
              </a:rPr>
              <a:t>it with </a:t>
            </a:r>
            <a:r>
              <a:rPr lang="en-US" sz="2800" dirty="0" smtClean="0">
                <a:solidFill>
                  <a:prstClr val="black"/>
                </a:solidFill>
                <a:latin typeface="Times New Roman" panose="02020603050405020304" pitchFamily="18" charset="0"/>
                <a:cs typeface="Times New Roman" panose="02020603050405020304" pitchFamily="18" charset="0"/>
              </a:rPr>
              <a:t>earth. </a:t>
            </a:r>
            <a:r>
              <a:rPr lang="en-US" sz="2800" b="1" baseline="30000" dirty="0" smtClean="0">
                <a:solidFill>
                  <a:prstClr val="black"/>
                </a:solidFill>
                <a:latin typeface="Times New Roman" panose="02020603050405020304" pitchFamily="18" charset="0"/>
                <a:cs typeface="Times New Roman" panose="02020603050405020304" pitchFamily="18" charset="0"/>
              </a:rPr>
              <a:t>14</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For the life of every creature1 is </a:t>
            </a:r>
            <a:r>
              <a:rPr lang="en-US" sz="2800" dirty="0" smtClean="0">
                <a:solidFill>
                  <a:prstClr val="black"/>
                </a:solidFill>
                <a:latin typeface="Times New Roman" panose="02020603050405020304" pitchFamily="18" charset="0"/>
                <a:cs typeface="Times New Roman" panose="02020603050405020304" pitchFamily="18" charset="0"/>
              </a:rPr>
              <a:t>its blood</a:t>
            </a:r>
            <a:r>
              <a:rPr lang="en-US" sz="2800" dirty="0">
                <a:solidFill>
                  <a:prstClr val="black"/>
                </a:solidFill>
                <a:latin typeface="Times New Roman" panose="02020603050405020304" pitchFamily="18" charset="0"/>
                <a:cs typeface="Times New Roman" panose="02020603050405020304" pitchFamily="18" charset="0"/>
              </a:rPr>
              <a:t>: its blood is its </a:t>
            </a:r>
            <a:r>
              <a:rPr lang="en-US" sz="2800" dirty="0" smtClean="0">
                <a:solidFill>
                  <a:prstClr val="black"/>
                </a:solidFill>
                <a:latin typeface="Times New Roman" panose="02020603050405020304" pitchFamily="18" charset="0"/>
                <a:cs typeface="Times New Roman" panose="02020603050405020304" pitchFamily="18" charset="0"/>
              </a:rPr>
              <a:t>life. Therefore </a:t>
            </a:r>
            <a:r>
              <a:rPr lang="en-US" sz="2800" dirty="0">
                <a:solidFill>
                  <a:prstClr val="black"/>
                </a:solidFill>
                <a:latin typeface="Times New Roman" panose="02020603050405020304" pitchFamily="18" charset="0"/>
                <a:cs typeface="Times New Roman" panose="02020603050405020304" pitchFamily="18" charset="0"/>
              </a:rPr>
              <a:t>I have said to the people of Israel, You shall not eat the blood of any creature, for the life of every creature is its blood.</a:t>
            </a:r>
            <a:endParaRPr lang="en-US" sz="2800" i="1" dirty="0">
              <a:solidFill>
                <a:srgbClr val="FE00DA"/>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807" y="5730483"/>
            <a:ext cx="3541624" cy="1093218"/>
          </a:xfrm>
          <a:prstGeom prst="rect">
            <a:avLst/>
          </a:prstGeom>
        </p:spPr>
      </p:pic>
    </p:spTree>
    <p:extLst>
      <p:ext uri="{BB962C8B-B14F-4D97-AF65-F5344CB8AC3E}">
        <p14:creationId xmlns:p14="http://schemas.microsoft.com/office/powerpoint/2010/main" val="2511034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28100</TotalTime>
  <Words>929</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dc:creator>
  <cp:lastModifiedBy>Cynthia</cp:lastModifiedBy>
  <cp:revision>255</cp:revision>
  <cp:lastPrinted>2017-05-14T01:44:06Z</cp:lastPrinted>
  <dcterms:created xsi:type="dcterms:W3CDTF">2017-01-09T16:05:46Z</dcterms:created>
  <dcterms:modified xsi:type="dcterms:W3CDTF">2017-07-14T23:44:54Z</dcterms:modified>
</cp:coreProperties>
</file>